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27" autoAdjust="0"/>
  </p:normalViewPr>
  <p:slideViewPr>
    <p:cSldViewPr>
      <p:cViewPr>
        <p:scale>
          <a:sx n="74" d="100"/>
          <a:sy n="74" d="100"/>
        </p:scale>
        <p:origin x="-2610" y="-12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147486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6901800"/>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dirty="0"/>
          </a:p>
        </p:txBody>
      </p:sp>
      <p:sp>
        <p:nvSpPr>
          <p:cNvPr id="10" name="Shape 10"/>
          <p:cNvSpPr/>
          <p:nvPr/>
        </p:nvSpPr>
        <p:spPr>
          <a:xfrm flipH="1">
            <a:off x="-3832" y="16052"/>
            <a:ext cx="10925833"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dirty="0"/>
          </a:p>
        </p:txBody>
      </p:sp>
      <p:sp>
        <p:nvSpPr>
          <p:cNvPr id="11" name="Shape 11"/>
          <p:cNvSpPr/>
          <p:nvPr/>
        </p:nvSpPr>
        <p:spPr>
          <a:xfrm flipH="1">
            <a:off x="14659" y="881"/>
            <a:ext cx="10500940"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dirty="0"/>
          </a:p>
        </p:txBody>
      </p:sp>
      <p:sp>
        <p:nvSpPr>
          <p:cNvPr id="12" name="Shape 12"/>
          <p:cNvSpPr/>
          <p:nvPr/>
        </p:nvSpPr>
        <p:spPr>
          <a:xfrm>
            <a:off x="-846666" y="-881"/>
            <a:ext cx="2167466"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dirty="0"/>
          </a:p>
        </p:txBody>
      </p:sp>
      <p:sp>
        <p:nvSpPr>
          <p:cNvPr id="13" name="Shape 13"/>
          <p:cNvSpPr/>
          <p:nvPr/>
        </p:nvSpPr>
        <p:spPr>
          <a:xfrm rot="10800000" flipH="1">
            <a:off x="-524933" y="-4974"/>
            <a:ext cx="1403434"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dirty="0"/>
          </a:p>
        </p:txBody>
      </p:sp>
      <p:sp>
        <p:nvSpPr>
          <p:cNvPr id="14" name="Shape 14"/>
          <p:cNvSpPr txBox="1">
            <a:spLocks noGrp="1"/>
          </p:cNvSpPr>
          <p:nvPr>
            <p:ph type="ctrTitle"/>
          </p:nvPr>
        </p:nvSpPr>
        <p:spPr>
          <a:xfrm>
            <a:off x="1082040" y="1656080"/>
            <a:ext cx="7050900" cy="14700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1"/>
          </p:nvPr>
        </p:nvSpPr>
        <p:spPr>
          <a:xfrm>
            <a:off x="1082040" y="3230880"/>
            <a:ext cx="7035899" cy="9254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
        <p:nvSpPr>
          <p:cNvPr id="16" name="Shape 1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dirty="0"/>
          </a:p>
        </p:txBody>
      </p:sp>
      <p:sp>
        <p:nvSpPr>
          <p:cNvPr id="19" name="Shape 19"/>
          <p:cNvSpPr txBox="1">
            <a:spLocks noGrp="1"/>
          </p:cNvSpPr>
          <p:nvPr>
            <p:ph type="body" idx="1"/>
          </p:nvPr>
        </p:nvSpPr>
        <p:spPr>
          <a:xfrm>
            <a:off x="457200" y="1658990"/>
            <a:ext cx="8229600" cy="48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dirty="0"/>
          </a:p>
        </p:txBody>
      </p:sp>
      <p:sp>
        <p:nvSpPr>
          <p:cNvPr id="21" name="Shape 21"/>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dirty="0"/>
          </a:p>
        </p:txBody>
      </p:sp>
      <p:sp>
        <p:nvSpPr>
          <p:cNvPr id="22" name="Shape 22"/>
          <p:cNvSpPr txBox="1">
            <a:spLocks noGrp="1"/>
          </p:cNvSpPr>
          <p:nvPr>
            <p:ph type="title"/>
          </p:nvPr>
        </p:nvSpPr>
        <p:spPr>
          <a:xfrm>
            <a:off x="457200" y="274637"/>
            <a:ext cx="8229600" cy="13257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dirty="0"/>
          </a:p>
        </p:txBody>
      </p:sp>
      <p:sp>
        <p:nvSpPr>
          <p:cNvPr id="26" name="Shape 26"/>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dirty="0"/>
          </a:p>
        </p:txBody>
      </p:sp>
      <p:sp>
        <p:nvSpPr>
          <p:cNvPr id="27" name="Shape 27"/>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dirty="0"/>
          </a:p>
        </p:txBody>
      </p:sp>
      <p:sp>
        <p:nvSpPr>
          <p:cNvPr id="28" name="Shape 28"/>
          <p:cNvSpPr txBox="1">
            <a:spLocks noGrp="1"/>
          </p:cNvSpPr>
          <p:nvPr>
            <p:ph type="title"/>
          </p:nvPr>
        </p:nvSpPr>
        <p:spPr>
          <a:xfrm>
            <a:off x="457200" y="274637"/>
            <a:ext cx="8229600" cy="13257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457200" y="1658990"/>
            <a:ext cx="4038599" cy="48401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0" name="Shape 30"/>
          <p:cNvSpPr txBox="1">
            <a:spLocks noGrp="1"/>
          </p:cNvSpPr>
          <p:nvPr>
            <p:ph type="body" idx="2"/>
          </p:nvPr>
        </p:nvSpPr>
        <p:spPr>
          <a:xfrm>
            <a:off x="4648200" y="1658990"/>
            <a:ext cx="4038599" cy="48401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1" name="Shape 3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dirty="0"/>
          </a:p>
        </p:txBody>
      </p:sp>
      <p:sp>
        <p:nvSpPr>
          <p:cNvPr id="34" name="Shape 34"/>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dirty="0"/>
          </a:p>
        </p:txBody>
      </p:sp>
      <p:sp>
        <p:nvSpPr>
          <p:cNvPr id="35" name="Shape 35"/>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dirty="0"/>
          </a:p>
        </p:txBody>
      </p:sp>
      <p:sp>
        <p:nvSpPr>
          <p:cNvPr id="36" name="Shape 36"/>
          <p:cNvSpPr txBox="1">
            <a:spLocks noGrp="1"/>
          </p:cNvSpPr>
          <p:nvPr>
            <p:ph type="title"/>
          </p:nvPr>
        </p:nvSpPr>
        <p:spPr>
          <a:xfrm>
            <a:off x="457200" y="274637"/>
            <a:ext cx="8229600" cy="13257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8"/>
        <p:cNvGrpSpPr/>
        <p:nvPr/>
      </p:nvGrpSpPr>
      <p:grpSpPr>
        <a:xfrm>
          <a:off x="0" y="0"/>
          <a:ext cx="0" cy="0"/>
          <a:chOff x="0" y="0"/>
          <a:chExt cx="0" cy="0"/>
        </a:xfrm>
      </p:grpSpPr>
      <p:grpSp>
        <p:nvGrpSpPr>
          <p:cNvPr id="39" name="Shape 39"/>
          <p:cNvGrpSpPr/>
          <p:nvPr/>
        </p:nvGrpSpPr>
        <p:grpSpPr>
          <a:xfrm>
            <a:off x="-6264" y="4933386"/>
            <a:ext cx="9150267" cy="3100650"/>
            <a:chOff x="-6264" y="4933386"/>
            <a:chExt cx="9150267" cy="3100650"/>
          </a:xfrm>
        </p:grpSpPr>
        <p:sp>
          <p:nvSpPr>
            <p:cNvPr id="40" name="Shape 40"/>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dirty="0"/>
            </a:p>
          </p:txBody>
        </p:sp>
        <p:sp>
          <p:nvSpPr>
            <p:cNvPr id="41" name="Shape 41"/>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dirty="0"/>
            </a:p>
          </p:txBody>
        </p:sp>
        <p:sp>
          <p:nvSpPr>
            <p:cNvPr id="42" name="Shape 42"/>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dirty="0"/>
            </a:p>
          </p:txBody>
        </p:sp>
      </p:grpSp>
      <p:sp>
        <p:nvSpPr>
          <p:cNvPr id="43" name="Shape 43"/>
          <p:cNvSpPr txBox="1">
            <a:spLocks noGrp="1"/>
          </p:cNvSpPr>
          <p:nvPr>
            <p:ph type="body" idx="1"/>
          </p:nvPr>
        </p:nvSpPr>
        <p:spPr>
          <a:xfrm>
            <a:off x="1792288" y="5367337"/>
            <a:ext cx="5486399" cy="804899"/>
          </a:xfrm>
          <a:prstGeom prst="rect">
            <a:avLst/>
          </a:prstGeom>
        </p:spPr>
        <p:txBody>
          <a:bodyPr lIns="91425" tIns="91425" rIns="91425" bIns="91425" anchor="ctr" anchorCtr="0"/>
          <a:lstStyle>
            <a:lvl1pPr algn="ctr">
              <a:spcBef>
                <a:spcPts val="0"/>
              </a:spcBef>
              <a:buSzPct val="100000"/>
              <a:buNone/>
              <a:defRPr sz="2400"/>
            </a:lvl1pPr>
          </a:lstStyle>
          <a:p>
            <a:endParaRPr/>
          </a:p>
        </p:txBody>
      </p:sp>
      <p:sp>
        <p:nvSpPr>
          <p:cNvPr id="44" name="Shape 44"/>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GB"/>
              <a:t>‹#›</a:t>
            </a:fld>
            <a:endParaRPr lang="en-GB"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727200"/>
            <a:ext cx="8229600" cy="45261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lt2"/>
                </a:solidFill>
                <a:latin typeface="Trebuchet MS"/>
                <a:ea typeface="Trebuchet MS"/>
                <a:cs typeface="Trebuchet MS"/>
                <a:sym typeface="Trebuchet MS"/>
              </a:defRPr>
            </a:lvl1pPr>
          </a:lstStyle>
          <a:p>
            <a:pPr>
              <a:spcBef>
                <a:spcPts val="0"/>
              </a:spcBef>
              <a:buNone/>
            </a:pPr>
            <a:fld id="{00000000-1234-1234-1234-123412341234}" type="slidenum">
              <a:rPr lang="en-GB"/>
              <a:t>‹#›</a:t>
            </a:fld>
            <a:endParaRPr lang="en-GB"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ransition spd="slow">
    <p:wipe dir="d"/>
  </p:transition>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bahaicalendars.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thomewithmommaskyla.blogspot.com.au/2013/08/bahai-calendar-coloring-page.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www.badi-calendar.com/calculator.ph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plus.google.com/111984989420723537597" TargetMode="External"/><Relationship Id="rId4" Type="http://schemas.openxmlformats.org/officeDocument/2006/relationships/hyperlink" Target="http://calgary-bahai.org/index.php/calendar/date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calendar.zoznam.sk/islamic_calendar-en.php?ly=1819" TargetMode="External"/><Relationship Id="rId3" Type="http://schemas.openxmlformats.org/officeDocument/2006/relationships/hyperlink" Target="http://www.bahai.org/library/authoritative-texts/the-universal-house-of-justice/messages/#d=20140710_001&amp;f=f1" TargetMode="External"/><Relationship Id="rId7" Type="http://schemas.openxmlformats.org/officeDocument/2006/relationships/hyperlink" Target="http://calendar.zoznam.sk/islamic_calendar-en.php?ly=181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reference.bahai.org/en/t/b/KA/ka-155.html" TargetMode="External"/><Relationship Id="rId5" Type="http://schemas.openxmlformats.org/officeDocument/2006/relationships/hyperlink" Target="http://books.google.ca/books?id=L22SqPOZWnUC" TargetMode="External"/><Relationship Id="rId4" Type="http://schemas.openxmlformats.org/officeDocument/2006/relationships/hyperlink" Target="http://www.hurqalya.pwp.blueyonder.co.uk/03-Biblical-islam-BBst/dawnP.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1082040" y="1656080"/>
            <a:ext cx="7050900" cy="1470000"/>
          </a:xfrm>
          <a:prstGeom prst="rect">
            <a:avLst/>
          </a:prstGeom>
        </p:spPr>
        <p:txBody>
          <a:bodyPr lIns="91425" tIns="91425" rIns="91425" bIns="91425" anchor="b" anchorCtr="0">
            <a:noAutofit/>
          </a:bodyPr>
          <a:lstStyle/>
          <a:p>
            <a:pPr>
              <a:spcBef>
                <a:spcPts val="0"/>
              </a:spcBef>
              <a:buNone/>
            </a:pPr>
            <a:r>
              <a:rPr lang="en-GB" dirty="0"/>
              <a:t>The Badí‘ Calendar</a:t>
            </a:r>
          </a:p>
        </p:txBody>
      </p:sp>
      <p:sp>
        <p:nvSpPr>
          <p:cNvPr id="49" name="Shape 49"/>
          <p:cNvSpPr txBox="1">
            <a:spLocks noGrp="1"/>
          </p:cNvSpPr>
          <p:nvPr>
            <p:ph type="subTitle" idx="1"/>
          </p:nvPr>
        </p:nvSpPr>
        <p:spPr>
          <a:xfrm>
            <a:off x="1082040" y="3230880"/>
            <a:ext cx="7035899" cy="925499"/>
          </a:xfrm>
          <a:prstGeom prst="rect">
            <a:avLst/>
          </a:prstGeom>
        </p:spPr>
        <p:txBody>
          <a:bodyPr lIns="91425" tIns="91425" rIns="91425" bIns="91425" anchor="t" anchorCtr="0">
            <a:noAutofit/>
          </a:bodyPr>
          <a:lstStyle/>
          <a:p>
            <a:pPr rtl="0">
              <a:spcBef>
                <a:spcPts val="0"/>
              </a:spcBef>
              <a:buNone/>
            </a:pPr>
            <a:r>
              <a:rPr lang="en-GB" dirty="0"/>
              <a:t>A brief introduction</a:t>
            </a:r>
          </a:p>
        </p:txBody>
      </p:sp>
      <p:sp>
        <p:nvSpPr>
          <p:cNvPr id="50" name="Shape 50"/>
          <p:cNvSpPr txBox="1">
            <a:spLocks noGrp="1"/>
          </p:cNvSpPr>
          <p:nvPr>
            <p:ph type="subTitle" idx="2"/>
          </p:nvPr>
        </p:nvSpPr>
        <p:spPr>
          <a:xfrm>
            <a:off x="1168600" y="5235350"/>
            <a:ext cx="6949200" cy="1296299"/>
          </a:xfrm>
          <a:prstGeom prst="rect">
            <a:avLst/>
          </a:prstGeom>
        </p:spPr>
        <p:txBody>
          <a:bodyPr lIns="91425" tIns="91425" rIns="91425" bIns="91425" anchor="t" anchorCtr="0">
            <a:noAutofit/>
          </a:bodyPr>
          <a:lstStyle/>
          <a:p>
            <a:pPr algn="r" rtl="0">
              <a:spcBef>
                <a:spcPts val="0"/>
              </a:spcBef>
              <a:buNone/>
            </a:pPr>
            <a:r>
              <a:rPr lang="en-GB" sz="1800" dirty="0">
                <a:solidFill>
                  <a:schemeClr val="bg1"/>
                </a:solidFill>
              </a:rPr>
              <a:t>Version </a:t>
            </a:r>
            <a:r>
              <a:rPr lang="en-GB" sz="1800" dirty="0" smtClean="0">
                <a:solidFill>
                  <a:schemeClr val="bg1"/>
                </a:solidFill>
              </a:rPr>
              <a:t>1.1</a:t>
            </a:r>
            <a:endParaRPr lang="en-GB" sz="1800" dirty="0">
              <a:solidFill>
                <a:schemeClr val="bg1"/>
              </a:solidFill>
            </a:endParaRPr>
          </a:p>
          <a:p>
            <a:pPr algn="r" rtl="0">
              <a:spcBef>
                <a:spcPts val="0"/>
              </a:spcBef>
              <a:buNone/>
            </a:pPr>
            <a:r>
              <a:rPr lang="en-GB" sz="1800" dirty="0">
                <a:solidFill>
                  <a:schemeClr val="bg1"/>
                </a:solidFill>
              </a:rPr>
              <a:t>Last updated on ‘Alá’ 3, 171</a:t>
            </a:r>
          </a:p>
          <a:p>
            <a:pPr lvl="0" algn="r" rtl="0">
              <a:spcBef>
                <a:spcPts val="0"/>
              </a:spcBef>
              <a:buNone/>
            </a:pPr>
            <a:r>
              <a:rPr lang="en-GB" sz="1800" dirty="0">
                <a:solidFill>
                  <a:schemeClr val="bg1"/>
                </a:solidFill>
              </a:rPr>
              <a:t>By Glen Little with help from members of</a:t>
            </a:r>
            <a:br>
              <a:rPr lang="en-GB" sz="1800" dirty="0">
                <a:solidFill>
                  <a:schemeClr val="bg1"/>
                </a:solidFill>
              </a:rPr>
            </a:br>
            <a:r>
              <a:rPr lang="en-GB" sz="1800" dirty="0">
                <a:solidFill>
                  <a:schemeClr val="bg1"/>
                </a:solidFill>
              </a:rPr>
              <a:t>the Wilmette Institute “Badí‘ Calendar” online course</a:t>
            </a: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Days are grouped in weeks, and each day in a week is given a name. The first day of the week corresponds to Saturday.</a:t>
            </a:r>
          </a:p>
          <a:p>
            <a:pPr marL="457200" lvl="0" indent="-431800" rtl="0">
              <a:spcBef>
                <a:spcPts val="0"/>
              </a:spcBef>
              <a:buClr>
                <a:schemeClr val="dk2"/>
              </a:buClr>
              <a:buSzPct val="100000"/>
              <a:buFont typeface="Arial"/>
              <a:buChar char="●"/>
            </a:pPr>
            <a:r>
              <a:rPr lang="en-GB" dirty="0"/>
              <a:t>The Báb put the 19 months into groups of 3, 4, 6 and 6. This is explained as:</a:t>
            </a:r>
            <a:r>
              <a:rPr lang="en-GB" baseline="30000" dirty="0"/>
              <a:t>3</a:t>
            </a:r>
          </a:p>
          <a:p>
            <a:pPr marL="914400" lvl="1" indent="-406400" rtl="0">
              <a:spcBef>
                <a:spcPts val="0"/>
              </a:spcBef>
              <a:buClr>
                <a:schemeClr val="dk2"/>
              </a:buClr>
              <a:buSzPct val="87500"/>
              <a:buFont typeface="Courier New"/>
              <a:buChar char="o"/>
            </a:pPr>
            <a:r>
              <a:rPr lang="en-GB" dirty="0"/>
              <a:t>The first three months represent the fire of God</a:t>
            </a:r>
          </a:p>
          <a:p>
            <a:pPr marL="914400" lvl="1" indent="-406400" rtl="0">
              <a:spcBef>
                <a:spcPts val="0"/>
              </a:spcBef>
              <a:buClr>
                <a:schemeClr val="dk2"/>
              </a:buClr>
              <a:buSzPct val="87500"/>
              <a:buFont typeface="Courier New"/>
              <a:buChar char="o"/>
            </a:pPr>
            <a:r>
              <a:rPr lang="en-GB" dirty="0"/>
              <a:t>The next four, the air of eternity</a:t>
            </a:r>
          </a:p>
          <a:p>
            <a:pPr marL="914400" lvl="1" indent="-406400" rtl="0">
              <a:spcBef>
                <a:spcPts val="0"/>
              </a:spcBef>
              <a:buClr>
                <a:schemeClr val="dk2"/>
              </a:buClr>
              <a:buSzPct val="87500"/>
              <a:buFont typeface="Courier New"/>
              <a:buChar char="o"/>
            </a:pPr>
            <a:r>
              <a:rPr lang="en-GB" dirty="0"/>
              <a:t>The following six, the water of Divine Unity</a:t>
            </a:r>
          </a:p>
          <a:p>
            <a:pPr marL="914400" lvl="1" indent="-406400">
              <a:spcBef>
                <a:spcPts val="0"/>
              </a:spcBef>
              <a:buClr>
                <a:schemeClr val="dk2"/>
              </a:buClr>
              <a:buSzPct val="87500"/>
              <a:buFont typeface="Courier New"/>
              <a:buChar char="o"/>
            </a:pPr>
            <a:r>
              <a:rPr lang="en-GB" dirty="0"/>
              <a:t>The last six, the sacred realm of the earth</a:t>
            </a:r>
          </a:p>
        </p:txBody>
      </p:sp>
      <p:sp>
        <p:nvSpPr>
          <p:cNvPr id="106" name="Shape 106"/>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Are there other groupings?</a:t>
            </a:r>
          </a:p>
        </p:txBody>
      </p:sp>
    </p:spTree>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In the Bahá'í Faith, similar to many other religions, the day starts at sunset when the sun disappears below the horizon.</a:t>
            </a:r>
          </a:p>
          <a:p>
            <a:pPr marL="457200" lvl="0" indent="-431800">
              <a:spcBef>
                <a:spcPts val="0"/>
              </a:spcBef>
              <a:buClr>
                <a:schemeClr val="dk2"/>
              </a:buClr>
              <a:buSzPct val="100000"/>
              <a:buFont typeface="Arial"/>
              <a:buChar char="●"/>
            </a:pPr>
            <a:r>
              <a:rPr lang="en-GB" dirty="0"/>
              <a:t>The time of sunset is pre-calculated using modern astronomical formulas and is usually stated using standard clocks that start at midnight, respecting the local time zone.</a:t>
            </a:r>
          </a:p>
        </p:txBody>
      </p:sp>
      <p:sp>
        <p:nvSpPr>
          <p:cNvPr id="112" name="Shape 112"/>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When does the day start?</a:t>
            </a:r>
          </a:p>
        </p:txBody>
      </p:sp>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There are 11 Bahá'í Holy Days, and on 9 of them, work and school are to be suspended.</a:t>
            </a:r>
          </a:p>
          <a:p>
            <a:pPr marL="457200" lvl="0" indent="-431800" rtl="0">
              <a:spcBef>
                <a:spcPts val="0"/>
              </a:spcBef>
              <a:buClr>
                <a:schemeClr val="dk2"/>
              </a:buClr>
              <a:buSzPct val="100000"/>
              <a:buFont typeface="Arial"/>
              <a:buChar char="●"/>
            </a:pPr>
            <a:r>
              <a:rPr lang="en-GB" dirty="0"/>
              <a:t>Each is celebrated annually on the exact solar anniversary of the event being remembered — except for the birthdays of the Báb and Bahá’u’lláh.</a:t>
            </a:r>
          </a:p>
        </p:txBody>
      </p:sp>
      <p:sp>
        <p:nvSpPr>
          <p:cNvPr id="118" name="Shape 118"/>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When are the Bahá'í Holy Days?</a:t>
            </a:r>
          </a:p>
        </p:txBody>
      </p:sp>
    </p:spTree>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In the Gregorian calendar...</a:t>
            </a:r>
          </a:p>
          <a:p>
            <a:pPr marL="914400" lvl="1" indent="-406400" rtl="0">
              <a:spcBef>
                <a:spcPts val="0"/>
              </a:spcBef>
              <a:buClr>
                <a:schemeClr val="dk2"/>
              </a:buClr>
              <a:buSzPct val="87500"/>
              <a:buFont typeface="Courier New"/>
              <a:buChar char="o"/>
            </a:pPr>
            <a:r>
              <a:rPr lang="en-GB" dirty="0"/>
              <a:t>Bahá’u’lláh was born on 12 November 1817</a:t>
            </a:r>
          </a:p>
          <a:p>
            <a:pPr marL="914400" lvl="1" indent="-406400" rtl="0">
              <a:spcBef>
                <a:spcPts val="0"/>
              </a:spcBef>
              <a:buClr>
                <a:schemeClr val="dk2"/>
              </a:buClr>
              <a:buSzPct val="87500"/>
              <a:buFont typeface="Courier New"/>
              <a:buChar char="o"/>
            </a:pPr>
            <a:r>
              <a:rPr lang="en-GB" dirty="0"/>
              <a:t>The Báb was born on 20 October 1819</a:t>
            </a:r>
          </a:p>
          <a:p>
            <a:pPr marL="457200" lvl="0" indent="-431800" rtl="0">
              <a:spcBef>
                <a:spcPts val="0"/>
              </a:spcBef>
              <a:buClr>
                <a:schemeClr val="dk2"/>
              </a:buClr>
              <a:buSzPct val="100000"/>
              <a:buFont typeface="Arial"/>
              <a:buChar char="●"/>
            </a:pPr>
            <a:r>
              <a:rPr lang="en-GB" dirty="0"/>
              <a:t>In the Islamic calendar used in Iran…</a:t>
            </a:r>
          </a:p>
          <a:p>
            <a:pPr marL="914400" lvl="1" indent="-406400" rtl="0">
              <a:spcBef>
                <a:spcPts val="0"/>
              </a:spcBef>
              <a:buClr>
                <a:schemeClr val="dk2"/>
              </a:buClr>
              <a:buSzPct val="87500"/>
              <a:buFont typeface="Courier New"/>
              <a:buChar char="o"/>
            </a:pPr>
            <a:r>
              <a:rPr lang="en-GB" dirty="0"/>
              <a:t>Bahá’u’lláh was born on </a:t>
            </a:r>
            <a:r>
              <a:rPr lang="en-GB" b="1" dirty="0"/>
              <a:t>Muharram 2</a:t>
            </a:r>
            <a:r>
              <a:rPr lang="en-GB" dirty="0"/>
              <a:t>, 1233</a:t>
            </a:r>
          </a:p>
          <a:p>
            <a:pPr marL="914400" lvl="1" indent="-406400" rtl="0">
              <a:spcBef>
                <a:spcPts val="0"/>
              </a:spcBef>
              <a:buClr>
                <a:schemeClr val="dk2"/>
              </a:buClr>
              <a:buSzPct val="87500"/>
              <a:buFont typeface="Courier New"/>
              <a:buChar char="o"/>
            </a:pPr>
            <a:r>
              <a:rPr lang="en-GB" dirty="0"/>
              <a:t>The Báb was born on </a:t>
            </a:r>
            <a:r>
              <a:rPr lang="en-GB" b="1" dirty="0"/>
              <a:t>Muharram 1</a:t>
            </a:r>
            <a:r>
              <a:rPr lang="en-GB" dirty="0"/>
              <a:t>, 1235</a:t>
            </a:r>
          </a:p>
          <a:p>
            <a:pPr marL="457200" lvl="0" indent="-431800">
              <a:spcBef>
                <a:spcPts val="0"/>
              </a:spcBef>
              <a:buClr>
                <a:schemeClr val="dk2"/>
              </a:buClr>
              <a:buSzPct val="100000"/>
              <a:buFont typeface="Arial"/>
              <a:buChar char="●"/>
            </a:pPr>
            <a:r>
              <a:rPr lang="en-GB" dirty="0"/>
              <a:t>Bahá’u’lláh referred to these days as “the twin days” and said that they are “accounted as one in the sight of God.”</a:t>
            </a:r>
            <a:r>
              <a:rPr lang="en-GB" baseline="30000" dirty="0"/>
              <a:t>4</a:t>
            </a:r>
          </a:p>
        </p:txBody>
      </p:sp>
      <p:sp>
        <p:nvSpPr>
          <p:cNvPr id="124" name="Shape 124"/>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When are the birthdays of the Báb and Bahá’u’lláh? (part 1)</a:t>
            </a:r>
          </a:p>
        </p:txBody>
      </p:sp>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The Universal House of Justice has decided that they will be observed on the first and the second day following the 8</a:t>
            </a:r>
            <a:r>
              <a:rPr lang="en-GB" baseline="30000" dirty="0"/>
              <a:t>th</a:t>
            </a:r>
            <a:r>
              <a:rPr lang="en-GB" dirty="0"/>
              <a:t> new moon after Naw-Rúz (as they </a:t>
            </a:r>
            <a:r>
              <a:rPr lang="en-GB" dirty="0" smtClean="0"/>
              <a:t>occurred </a:t>
            </a:r>
            <a:r>
              <a:rPr lang="en-GB" dirty="0"/>
              <a:t>in 1817 and 1819</a:t>
            </a:r>
            <a:r>
              <a:rPr lang="en-GB" baseline="30000" dirty="0"/>
              <a:t>5</a:t>
            </a:r>
            <a:r>
              <a:rPr lang="en-GB" dirty="0"/>
              <a:t>).</a:t>
            </a:r>
          </a:p>
          <a:p>
            <a:pPr marL="457200" lvl="0" indent="-431800">
              <a:spcBef>
                <a:spcPts val="0"/>
              </a:spcBef>
              <a:buClr>
                <a:schemeClr val="dk2"/>
              </a:buClr>
              <a:buSzPct val="100000"/>
              <a:buFont typeface="Arial"/>
              <a:buChar char="●"/>
            </a:pPr>
            <a:r>
              <a:rPr lang="en-GB" dirty="0"/>
              <a:t>As a result, the Twin Birthdays are always celebrated some time during Mashíyyat, 'Ilm or Qudrat. The exact dates are pre-calculated and published years in advance.</a:t>
            </a:r>
          </a:p>
        </p:txBody>
      </p:sp>
      <p:sp>
        <p:nvSpPr>
          <p:cNvPr id="130" name="Shape 130"/>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lvl="0">
              <a:spcBef>
                <a:spcPts val="0"/>
              </a:spcBef>
              <a:buNone/>
            </a:pPr>
            <a:r>
              <a:rPr lang="en-GB" dirty="0"/>
              <a:t>When are the birthdays of the Báb and Bahá’u’lláh? (part 2)</a:t>
            </a:r>
          </a:p>
        </p:txBody>
      </p:sp>
    </p:spTree>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The Universal House of Justice decided to “set aside certain discrepancies in the historical record” for these two days:</a:t>
            </a:r>
          </a:p>
          <a:p>
            <a:pPr marL="914400" lvl="0" indent="-431800" rtl="0">
              <a:spcBef>
                <a:spcPts val="0"/>
              </a:spcBef>
              <a:buClr>
                <a:schemeClr val="dk2"/>
              </a:buClr>
              <a:buSzPct val="100000"/>
              <a:buFont typeface="Arial"/>
              <a:buChar char="●"/>
            </a:pPr>
            <a:r>
              <a:rPr lang="en-GB" dirty="0"/>
              <a:t>The Declaration of the Báb is now observed on 'Azamat 8, formerly on 'Azamat 7 (May </a:t>
            </a:r>
            <a:r>
              <a:rPr lang="en-GB" sz="1800" dirty="0"/>
              <a:t>22/</a:t>
            </a:r>
            <a:r>
              <a:rPr lang="en-GB" dirty="0"/>
              <a:t>23).</a:t>
            </a:r>
          </a:p>
          <a:p>
            <a:pPr marL="914400" lvl="0" indent="-431800">
              <a:spcBef>
                <a:spcPts val="0"/>
              </a:spcBef>
              <a:buClr>
                <a:schemeClr val="dk2"/>
              </a:buClr>
              <a:buSzPct val="100000"/>
              <a:buFont typeface="Arial"/>
              <a:buChar char="●"/>
            </a:pPr>
            <a:r>
              <a:rPr lang="en-GB" dirty="0"/>
              <a:t>The Martyrdom of the Báb is now observed on </a:t>
            </a:r>
            <a:r>
              <a:rPr lang="en-GB" dirty="0" smtClean="0"/>
              <a:t>Raḥmat </a:t>
            </a:r>
            <a:r>
              <a:rPr lang="en-GB" dirty="0"/>
              <a:t>17, formerly on </a:t>
            </a:r>
            <a:r>
              <a:rPr lang="en-GB" dirty="0" smtClean="0"/>
              <a:t>Raḥmat </a:t>
            </a:r>
            <a:r>
              <a:rPr lang="en-GB" dirty="0"/>
              <a:t>16 (July </a:t>
            </a:r>
            <a:r>
              <a:rPr lang="en-GB" sz="1800" dirty="0"/>
              <a:t>8/</a:t>
            </a:r>
            <a:r>
              <a:rPr lang="en-GB" dirty="0"/>
              <a:t>9). </a:t>
            </a:r>
          </a:p>
        </p:txBody>
      </p:sp>
      <p:sp>
        <p:nvSpPr>
          <p:cNvPr id="136" name="Shape 136"/>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What other Holy Days changed?</a:t>
            </a:r>
          </a:p>
        </p:txBody>
      </p:sp>
    </p:spTree>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1132125" y="1659000"/>
            <a:ext cx="5327099" cy="4840199"/>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GB" sz="2800" dirty="0"/>
              <a:t>Naw-Rúz</a:t>
            </a:r>
          </a:p>
          <a:p>
            <a:pPr lvl="0" rtl="0">
              <a:spcBef>
                <a:spcPts val="0"/>
              </a:spcBef>
              <a:buNone/>
            </a:pPr>
            <a:r>
              <a:rPr lang="en-GB" sz="2800" dirty="0"/>
              <a:t>First Day of Riḍván</a:t>
            </a:r>
          </a:p>
          <a:p>
            <a:pPr lvl="0" rtl="0">
              <a:spcBef>
                <a:spcPts val="0"/>
              </a:spcBef>
              <a:buNone/>
            </a:pPr>
            <a:r>
              <a:rPr lang="en-GB" sz="2800" dirty="0"/>
              <a:t>Ninth Day of Riḍván</a:t>
            </a:r>
          </a:p>
          <a:p>
            <a:pPr lvl="0" rtl="0">
              <a:spcBef>
                <a:spcPts val="0"/>
              </a:spcBef>
              <a:buNone/>
            </a:pPr>
            <a:r>
              <a:rPr lang="en-GB" sz="2800" dirty="0"/>
              <a:t>Twelfth Day of Riḍván</a:t>
            </a:r>
          </a:p>
          <a:p>
            <a:pPr lvl="0" rtl="0">
              <a:spcBef>
                <a:spcPts val="0"/>
              </a:spcBef>
              <a:buNone/>
            </a:pPr>
            <a:r>
              <a:rPr lang="en-GB" sz="2800" dirty="0"/>
              <a:t>Declaration of the Báb</a:t>
            </a:r>
          </a:p>
          <a:p>
            <a:pPr lvl="0" rtl="0">
              <a:spcBef>
                <a:spcPts val="0"/>
              </a:spcBef>
              <a:buNone/>
            </a:pPr>
            <a:r>
              <a:rPr lang="en-GB" sz="2800" dirty="0"/>
              <a:t>Ascension of Bahá’u’lláh</a:t>
            </a:r>
          </a:p>
          <a:p>
            <a:pPr lvl="0" rtl="0">
              <a:spcBef>
                <a:spcPts val="0"/>
              </a:spcBef>
              <a:buNone/>
            </a:pPr>
            <a:r>
              <a:rPr lang="en-GB" sz="2800" dirty="0"/>
              <a:t>Martyrdom of the Báb</a:t>
            </a:r>
          </a:p>
          <a:p>
            <a:pPr lvl="0" rtl="0">
              <a:spcBef>
                <a:spcPts val="0"/>
              </a:spcBef>
              <a:buNone/>
            </a:pPr>
            <a:r>
              <a:rPr lang="en-GB" dirty="0"/>
              <a:t>Birth of the Báb</a:t>
            </a:r>
          </a:p>
          <a:p>
            <a:pPr lvl="0" rtl="0">
              <a:spcBef>
                <a:spcPts val="0"/>
              </a:spcBef>
              <a:buNone/>
            </a:pPr>
            <a:r>
              <a:rPr lang="en-GB" dirty="0"/>
              <a:t>Birth of the </a:t>
            </a:r>
            <a:r>
              <a:rPr lang="en-GB" dirty="0" smtClean="0"/>
              <a:t>Bahá’u’lláh</a:t>
            </a:r>
            <a:endParaRPr lang="en-GB" dirty="0"/>
          </a:p>
          <a:p>
            <a:pPr lvl="0" rtl="0">
              <a:spcBef>
                <a:spcPts val="0"/>
              </a:spcBef>
              <a:buNone/>
            </a:pPr>
            <a:r>
              <a:rPr lang="en-GB" sz="2800" dirty="0"/>
              <a:t>Day of the Covenant</a:t>
            </a:r>
          </a:p>
          <a:p>
            <a:pPr lvl="0" rtl="0">
              <a:spcBef>
                <a:spcPts val="0"/>
              </a:spcBef>
              <a:buClr>
                <a:schemeClr val="dk1"/>
              </a:buClr>
              <a:buSzPct val="39285"/>
              <a:buFont typeface="Arial"/>
              <a:buNone/>
            </a:pPr>
            <a:r>
              <a:rPr lang="en-GB" sz="2800" dirty="0"/>
              <a:t>Ascension of ‘Abdu’l-Bahá </a:t>
            </a:r>
          </a:p>
          <a:p>
            <a:pPr>
              <a:spcBef>
                <a:spcPts val="0"/>
              </a:spcBef>
              <a:buNone/>
            </a:pPr>
            <a:endParaRPr sz="2800" dirty="0"/>
          </a:p>
        </p:txBody>
      </p:sp>
      <p:sp>
        <p:nvSpPr>
          <p:cNvPr id="142" name="Shape 142"/>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The Bahá'í Holy Days</a:t>
            </a:r>
          </a:p>
        </p:txBody>
      </p:sp>
      <p:sp>
        <p:nvSpPr>
          <p:cNvPr id="143" name="Shape 143"/>
          <p:cNvSpPr txBox="1">
            <a:spLocks noGrp="1"/>
          </p:cNvSpPr>
          <p:nvPr>
            <p:ph type="body" idx="2"/>
          </p:nvPr>
        </p:nvSpPr>
        <p:spPr>
          <a:xfrm>
            <a:off x="5709900" y="1659000"/>
            <a:ext cx="2976899" cy="4840199"/>
          </a:xfrm>
          <a:prstGeom prst="rect">
            <a:avLst/>
          </a:prstGeom>
        </p:spPr>
        <p:txBody>
          <a:bodyPr lIns="91425" tIns="91425" rIns="91425" bIns="91425" anchor="t" anchorCtr="0">
            <a:noAutofit/>
          </a:bodyPr>
          <a:lstStyle/>
          <a:p>
            <a:pPr rtl="0">
              <a:spcBef>
                <a:spcPts val="0"/>
              </a:spcBef>
              <a:buNone/>
            </a:pPr>
            <a:r>
              <a:rPr lang="en-GB" dirty="0"/>
              <a:t>1 Bahá</a:t>
            </a:r>
          </a:p>
          <a:p>
            <a:pPr lvl="0" rtl="0">
              <a:spcBef>
                <a:spcPts val="0"/>
              </a:spcBef>
              <a:buClr>
                <a:schemeClr val="dk1"/>
              </a:buClr>
              <a:buSzPct val="39285"/>
              <a:buFont typeface="Arial"/>
              <a:buNone/>
            </a:pPr>
            <a:r>
              <a:rPr lang="en-GB" dirty="0"/>
              <a:t>13 Jalál</a:t>
            </a:r>
          </a:p>
          <a:p>
            <a:pPr lvl="0" rtl="0">
              <a:spcBef>
                <a:spcPts val="0"/>
              </a:spcBef>
              <a:buClr>
                <a:schemeClr val="dk1"/>
              </a:buClr>
              <a:buSzPct val="39285"/>
              <a:buFont typeface="Arial"/>
              <a:buNone/>
            </a:pPr>
            <a:r>
              <a:rPr lang="en-GB" dirty="0"/>
              <a:t>2 Jamál</a:t>
            </a:r>
          </a:p>
          <a:p>
            <a:pPr lvl="0" rtl="0">
              <a:spcBef>
                <a:spcPts val="0"/>
              </a:spcBef>
              <a:buNone/>
            </a:pPr>
            <a:r>
              <a:rPr lang="en-GB" dirty="0"/>
              <a:t>5 Jamál</a:t>
            </a:r>
          </a:p>
          <a:p>
            <a:pPr lvl="0" rtl="0">
              <a:spcBef>
                <a:spcPts val="0"/>
              </a:spcBef>
              <a:buNone/>
            </a:pPr>
            <a:r>
              <a:rPr lang="en-GB" dirty="0"/>
              <a:t>8 ‘Azamat</a:t>
            </a:r>
          </a:p>
          <a:p>
            <a:pPr lvl="0" rtl="0">
              <a:spcBef>
                <a:spcPts val="0"/>
              </a:spcBef>
              <a:buNone/>
            </a:pPr>
            <a:r>
              <a:rPr lang="en-GB" dirty="0"/>
              <a:t>13 ‘Azamat</a:t>
            </a:r>
          </a:p>
          <a:p>
            <a:pPr lvl="0" rtl="0">
              <a:spcBef>
                <a:spcPts val="0"/>
              </a:spcBef>
              <a:buNone/>
            </a:pPr>
            <a:r>
              <a:rPr lang="en-GB" dirty="0"/>
              <a:t>17 Raḥmat</a:t>
            </a:r>
          </a:p>
          <a:p>
            <a:pPr lvl="0" rtl="0">
              <a:spcBef>
                <a:spcPts val="0"/>
              </a:spcBef>
              <a:buNone/>
            </a:pPr>
            <a:r>
              <a:rPr lang="en-GB" dirty="0"/>
              <a:t>(Twin Birthday)</a:t>
            </a:r>
          </a:p>
          <a:p>
            <a:pPr lvl="0" rtl="0">
              <a:spcBef>
                <a:spcPts val="0"/>
              </a:spcBef>
              <a:buNone/>
            </a:pPr>
            <a:r>
              <a:rPr lang="en-GB" dirty="0"/>
              <a:t>(Twin Birthday)</a:t>
            </a:r>
          </a:p>
          <a:p>
            <a:pPr lvl="0" rtl="0">
              <a:spcBef>
                <a:spcPts val="0"/>
              </a:spcBef>
              <a:buNone/>
            </a:pPr>
            <a:r>
              <a:rPr lang="en-GB" dirty="0"/>
              <a:t>4 Qawl</a:t>
            </a:r>
          </a:p>
          <a:p>
            <a:pPr lvl="0" rtl="0">
              <a:spcBef>
                <a:spcPts val="0"/>
              </a:spcBef>
              <a:buNone/>
            </a:pPr>
            <a:r>
              <a:rPr lang="en-GB" dirty="0"/>
              <a:t>6 Qawl</a:t>
            </a:r>
          </a:p>
          <a:p>
            <a:pPr lvl="0" rtl="0">
              <a:spcBef>
                <a:spcPts val="0"/>
              </a:spcBef>
              <a:buNone/>
            </a:pPr>
            <a:endParaRPr dirty="0"/>
          </a:p>
          <a:p>
            <a:pPr lvl="0" rtl="0">
              <a:spcBef>
                <a:spcPts val="0"/>
              </a:spcBef>
              <a:buNone/>
            </a:pPr>
            <a:endParaRPr dirty="0"/>
          </a:p>
          <a:p>
            <a:pPr lvl="0" rtl="0">
              <a:spcBef>
                <a:spcPts val="0"/>
              </a:spcBef>
              <a:buClr>
                <a:schemeClr val="dk1"/>
              </a:buClr>
              <a:buFont typeface="Arial"/>
              <a:buNone/>
            </a:pPr>
            <a:endParaRPr dirty="0"/>
          </a:p>
          <a:p>
            <a:pPr lvl="0" rtl="0">
              <a:spcBef>
                <a:spcPts val="0"/>
              </a:spcBef>
              <a:buClr>
                <a:srgbClr val="000000"/>
              </a:buClr>
              <a:buFont typeface="Arial"/>
              <a:buNone/>
            </a:pPr>
            <a:endParaRPr dirty="0"/>
          </a:p>
        </p:txBody>
      </p:sp>
    </p:spTree>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Until the recent decisions by the Universal House of Justice, the Gregorian calendar’s leap years were followed, and in some countries, the Islamic calendar was used to place the Twin Birthdays.</a:t>
            </a:r>
          </a:p>
          <a:p>
            <a:pPr marL="457200" lvl="0" indent="-431800" rtl="0">
              <a:spcBef>
                <a:spcPts val="0"/>
              </a:spcBef>
              <a:buClr>
                <a:schemeClr val="dk2"/>
              </a:buClr>
              <a:buSzPct val="100000"/>
              <a:buFont typeface="Arial"/>
              <a:buChar char="●"/>
            </a:pPr>
            <a:r>
              <a:rPr lang="en-GB" dirty="0"/>
              <a:t>The Badí‘ calendar is now independent of all other calendar systems.</a:t>
            </a:r>
          </a:p>
          <a:p>
            <a:pPr lvl="0" rtl="0">
              <a:spcBef>
                <a:spcPts val="0"/>
              </a:spcBef>
              <a:buNone/>
            </a:pPr>
            <a:endParaRPr dirty="0"/>
          </a:p>
          <a:p>
            <a:pPr lvl="0">
              <a:spcBef>
                <a:spcPts val="0"/>
              </a:spcBef>
              <a:buNone/>
            </a:pPr>
            <a:endParaRPr dirty="0"/>
          </a:p>
        </p:txBody>
      </p:sp>
      <p:sp>
        <p:nvSpPr>
          <p:cNvPr id="149" name="Shape 149"/>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Is the Badí‘ calendar independent?</a:t>
            </a:r>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lvl="0" rtl="0">
              <a:spcBef>
                <a:spcPts val="0"/>
              </a:spcBef>
              <a:buNone/>
            </a:pPr>
            <a:r>
              <a:rPr lang="en-GB" dirty="0"/>
              <a:t>Year 172 with Holy Days and </a:t>
            </a:r>
            <a:r>
              <a:rPr lang="en-GB" dirty="0" smtClean="0"/>
              <a:t>Ayyám-i-Há</a:t>
            </a:r>
            <a:endParaRPr lang="en-GB" dirty="0"/>
          </a:p>
          <a:p>
            <a:pPr lvl="0">
              <a:spcBef>
                <a:spcPts val="0"/>
              </a:spcBef>
              <a:buNone/>
            </a:pPr>
            <a:endParaRPr dirty="0"/>
          </a:p>
        </p:txBody>
      </p:sp>
      <p:sp>
        <p:nvSpPr>
          <p:cNvPr id="155" name="Shape 155"/>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lvl="0">
              <a:spcBef>
                <a:spcPts val="0"/>
              </a:spcBef>
              <a:buNone/>
            </a:pPr>
            <a:r>
              <a:rPr lang="en-GB" dirty="0"/>
              <a:t>Visualizing a year (version 1)</a:t>
            </a:r>
          </a:p>
        </p:txBody>
      </p:sp>
      <p:pic>
        <p:nvPicPr>
          <p:cNvPr id="156" name="Shape 156"/>
          <p:cNvPicPr preferRelativeResize="0"/>
          <p:nvPr/>
        </p:nvPicPr>
        <p:blipFill rotWithShape="1">
          <a:blip r:embed="rId3">
            <a:alphaModFix/>
          </a:blip>
          <a:srcRect r="1768"/>
          <a:stretch/>
        </p:blipFill>
        <p:spPr>
          <a:xfrm>
            <a:off x="19124" y="2406078"/>
            <a:ext cx="9143999" cy="4197196"/>
          </a:xfrm>
          <a:prstGeom prst="rect">
            <a:avLst/>
          </a:prstGeom>
          <a:noFill/>
          <a:ln>
            <a:noFill/>
          </a:ln>
        </p:spPr>
      </p:pic>
    </p:spTree>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457200" y="1659000"/>
            <a:ext cx="7778399" cy="5046000"/>
          </a:xfrm>
          <a:prstGeom prst="rect">
            <a:avLst/>
          </a:prstGeom>
        </p:spPr>
        <p:txBody>
          <a:bodyPr lIns="91425" tIns="91425" rIns="91425" bIns="91425" anchor="b" anchorCtr="0">
            <a:noAutofit/>
          </a:bodyPr>
          <a:lstStyle/>
          <a:p>
            <a:pPr algn="r">
              <a:spcBef>
                <a:spcPts val="0"/>
              </a:spcBef>
              <a:buNone/>
            </a:pPr>
            <a:r>
              <a:rPr lang="en-GB" sz="2000" dirty="0"/>
              <a:t>From </a:t>
            </a:r>
            <a:r>
              <a:rPr lang="en-GB" sz="2000" u="sng" dirty="0">
                <a:solidFill>
                  <a:schemeClr val="hlink"/>
                </a:solidFill>
                <a:hlinkClick r:id="rId3"/>
              </a:rPr>
              <a:t>bahaicalendars.com</a:t>
            </a:r>
          </a:p>
        </p:txBody>
      </p:sp>
      <p:sp>
        <p:nvSpPr>
          <p:cNvPr id="162" name="Shape 162"/>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lvl="0">
              <a:spcBef>
                <a:spcPts val="0"/>
              </a:spcBef>
              <a:buNone/>
            </a:pPr>
            <a:r>
              <a:rPr lang="en-GB" dirty="0">
                <a:solidFill>
                  <a:schemeClr val="dk2"/>
                </a:solidFill>
              </a:rPr>
              <a:t>Visualizing a year (version 2)</a:t>
            </a:r>
          </a:p>
        </p:txBody>
      </p:sp>
      <p:pic>
        <p:nvPicPr>
          <p:cNvPr id="163" name="Shape 163"/>
          <p:cNvPicPr preferRelativeResize="0"/>
          <p:nvPr/>
        </p:nvPicPr>
        <p:blipFill>
          <a:blip r:embed="rId4">
            <a:alphaModFix/>
          </a:blip>
          <a:stretch>
            <a:fillRect/>
          </a:stretch>
        </p:blipFill>
        <p:spPr>
          <a:xfrm>
            <a:off x="1694775" y="1670800"/>
            <a:ext cx="6079450" cy="4559574"/>
          </a:xfrm>
          <a:prstGeom prst="rect">
            <a:avLst/>
          </a:prstGeom>
          <a:noFill/>
          <a:ln>
            <a:noFill/>
          </a:ln>
        </p:spPr>
      </p:pic>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The Báb created the Badí‘ (“wondrous”) calendar and established all its major elements.</a:t>
            </a:r>
          </a:p>
          <a:p>
            <a:pPr marL="457200" lvl="0" indent="-431800" rtl="0">
              <a:spcBef>
                <a:spcPts val="0"/>
              </a:spcBef>
              <a:buClr>
                <a:schemeClr val="dk2"/>
              </a:buClr>
              <a:buSzPct val="100000"/>
              <a:buFont typeface="Arial"/>
              <a:buChar char="●"/>
            </a:pPr>
            <a:r>
              <a:rPr lang="en-GB" dirty="0"/>
              <a:t>Bahá’u’lláh resolved some ambiguities.</a:t>
            </a:r>
          </a:p>
          <a:p>
            <a:pPr marL="457200" lvl="0" indent="-431800">
              <a:spcBef>
                <a:spcPts val="0"/>
              </a:spcBef>
              <a:buClr>
                <a:schemeClr val="dk2"/>
              </a:buClr>
              <a:buSzPct val="100000"/>
              <a:buFont typeface="Arial"/>
              <a:buChar char="●"/>
            </a:pPr>
            <a:r>
              <a:rPr lang="en-GB" dirty="0"/>
              <a:t>The Universal House of Justice defined the final details so that it can be uniformly used by the entire Bahá'í world.</a:t>
            </a:r>
            <a:r>
              <a:rPr lang="en-GB" baseline="30000" dirty="0"/>
              <a:t>1</a:t>
            </a:r>
          </a:p>
        </p:txBody>
      </p:sp>
      <p:sp>
        <p:nvSpPr>
          <p:cNvPr id="56" name="Shape 56"/>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Where did it come from?</a:t>
            </a:r>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lvl="0">
              <a:spcBef>
                <a:spcPts val="0"/>
              </a:spcBef>
              <a:buNone/>
            </a:pPr>
            <a:r>
              <a:rPr lang="en-GB" dirty="0"/>
              <a:t>Visualizing a year (version 3)</a:t>
            </a:r>
          </a:p>
        </p:txBody>
      </p:sp>
      <p:pic>
        <p:nvPicPr>
          <p:cNvPr id="169" name="Shape 169"/>
          <p:cNvPicPr preferRelativeResize="0"/>
          <p:nvPr/>
        </p:nvPicPr>
        <p:blipFill>
          <a:blip r:embed="rId3">
            <a:alphaModFix/>
          </a:blip>
          <a:stretch>
            <a:fillRect/>
          </a:stretch>
        </p:blipFill>
        <p:spPr>
          <a:xfrm>
            <a:off x="2712250" y="1509875"/>
            <a:ext cx="5364951" cy="5359724"/>
          </a:xfrm>
          <a:prstGeom prst="rect">
            <a:avLst/>
          </a:prstGeom>
          <a:noFill/>
          <a:ln>
            <a:noFill/>
          </a:ln>
        </p:spPr>
      </p:pic>
      <p:sp>
        <p:nvSpPr>
          <p:cNvPr id="170" name="Shape 170"/>
          <p:cNvSpPr txBox="1">
            <a:spLocks noGrp="1"/>
          </p:cNvSpPr>
          <p:nvPr>
            <p:ph type="body" idx="1"/>
          </p:nvPr>
        </p:nvSpPr>
        <p:spPr>
          <a:xfrm>
            <a:off x="551100" y="1659000"/>
            <a:ext cx="1974600" cy="4840199"/>
          </a:xfrm>
          <a:prstGeom prst="rect">
            <a:avLst/>
          </a:prstGeom>
        </p:spPr>
        <p:txBody>
          <a:bodyPr lIns="91425" tIns="91425" rIns="91425" bIns="91425" anchor="ctr" anchorCtr="0">
            <a:noAutofit/>
          </a:bodyPr>
          <a:lstStyle/>
          <a:p>
            <a:pPr lvl="0" algn="r">
              <a:spcBef>
                <a:spcPts val="0"/>
              </a:spcBef>
              <a:buNone/>
            </a:pPr>
            <a:r>
              <a:rPr lang="en-GB" sz="1800" i="1" dirty="0"/>
              <a:t>(The Gregorian dates shown here were for years before 172. Starting in 172, the dates vary each year.)</a:t>
            </a:r>
          </a:p>
        </p:txBody>
      </p:sp>
    </p:spTree>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457200" y="1659000"/>
            <a:ext cx="7334700" cy="5199000"/>
          </a:xfrm>
          <a:prstGeom prst="rect">
            <a:avLst/>
          </a:prstGeom>
        </p:spPr>
        <p:txBody>
          <a:bodyPr lIns="91425" tIns="91425" rIns="91425" bIns="91425" anchor="b" anchorCtr="0">
            <a:noAutofit/>
          </a:bodyPr>
          <a:lstStyle/>
          <a:p>
            <a:pPr algn="r">
              <a:spcBef>
                <a:spcPts val="0"/>
              </a:spcBef>
              <a:buNone/>
            </a:pPr>
            <a:r>
              <a:rPr lang="en-GB" sz="2000" dirty="0"/>
              <a:t>From </a:t>
            </a:r>
            <a:r>
              <a:rPr lang="en-GB" sz="2000" u="sng" dirty="0">
                <a:solidFill>
                  <a:schemeClr val="hlink"/>
                </a:solidFill>
                <a:hlinkClick r:id="rId3"/>
              </a:rPr>
              <a:t>http://athomewithmommaskyla.blogspot.com.au</a:t>
            </a:r>
          </a:p>
        </p:txBody>
      </p:sp>
      <p:sp>
        <p:nvSpPr>
          <p:cNvPr id="176" name="Shape 176"/>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Visualizing a year (version 4)</a:t>
            </a:r>
          </a:p>
        </p:txBody>
      </p:sp>
      <p:pic>
        <p:nvPicPr>
          <p:cNvPr id="177" name="Shape 177"/>
          <p:cNvPicPr preferRelativeResize="0"/>
          <p:nvPr/>
        </p:nvPicPr>
        <p:blipFill>
          <a:blip r:embed="rId4">
            <a:alphaModFix/>
          </a:blip>
          <a:stretch>
            <a:fillRect/>
          </a:stretch>
        </p:blipFill>
        <p:spPr>
          <a:xfrm>
            <a:off x="2185987" y="1578787"/>
            <a:ext cx="4619625" cy="4695825"/>
          </a:xfrm>
          <a:prstGeom prst="rect">
            <a:avLst/>
          </a:prstGeom>
          <a:noFill/>
          <a:ln>
            <a:noFill/>
          </a:ln>
        </p:spPr>
      </p:pic>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lvl="0" rtl="0">
              <a:spcBef>
                <a:spcPts val="0"/>
              </a:spcBef>
              <a:buNone/>
            </a:pPr>
            <a:r>
              <a:rPr lang="en-GB" dirty="0"/>
              <a:t>Some useful web sites that can calculate days and calendars for any year for your location:</a:t>
            </a:r>
          </a:p>
          <a:p>
            <a:pPr marL="457200" lvl="0" indent="-431800" rtl="0">
              <a:spcBef>
                <a:spcPts val="0"/>
              </a:spcBef>
              <a:buClr>
                <a:schemeClr val="dk2"/>
              </a:buClr>
              <a:buSzPct val="100000"/>
              <a:buFont typeface="Arial"/>
              <a:buChar char="●"/>
            </a:pPr>
            <a:r>
              <a:rPr lang="en-GB" u="sng" dirty="0">
                <a:solidFill>
                  <a:schemeClr val="hlink"/>
                </a:solidFill>
                <a:hlinkClick r:id="rId3"/>
              </a:rPr>
              <a:t>Badí‘ Calendar </a:t>
            </a:r>
            <a:r>
              <a:rPr lang="en-GB" u="sng" dirty="0" smtClean="0">
                <a:solidFill>
                  <a:schemeClr val="hlink"/>
                </a:solidFill>
                <a:hlinkClick r:id="rId3"/>
              </a:rPr>
              <a:t>Calculator</a:t>
            </a:r>
            <a:endParaRPr lang="en-GB" u="sng" dirty="0">
              <a:solidFill>
                <a:schemeClr val="hlink"/>
              </a:solidFill>
              <a:hlinkClick r:id="rId3"/>
            </a:endParaRPr>
          </a:p>
          <a:p>
            <a:pPr marL="457200" lvl="0" indent="-431800" rtl="0">
              <a:spcBef>
                <a:spcPts val="0"/>
              </a:spcBef>
              <a:buClr>
                <a:schemeClr val="dk2"/>
              </a:buClr>
              <a:buSzPct val="100000"/>
              <a:buFont typeface="Arial"/>
              <a:buChar char="●"/>
            </a:pPr>
            <a:r>
              <a:rPr lang="en-GB" u="sng" dirty="0">
                <a:solidFill>
                  <a:schemeClr val="hlink"/>
                </a:solidFill>
                <a:hlinkClick r:id="rId4"/>
              </a:rPr>
              <a:t>Feasts &amp; Holy Days</a:t>
            </a:r>
            <a:r>
              <a:rPr lang="en-GB" dirty="0"/>
              <a:t> </a:t>
            </a:r>
          </a:p>
          <a:p>
            <a:pPr rtl="0">
              <a:spcBef>
                <a:spcPts val="0"/>
              </a:spcBef>
              <a:buNone/>
            </a:pPr>
            <a:endParaRPr dirty="0"/>
          </a:p>
          <a:p>
            <a:pPr lvl="0">
              <a:spcBef>
                <a:spcPts val="0"/>
              </a:spcBef>
              <a:buNone/>
            </a:pPr>
            <a:r>
              <a:rPr lang="en-GB" dirty="0"/>
              <a:t>More information and tools are listed on the </a:t>
            </a:r>
            <a:r>
              <a:rPr lang="en-GB" u="sng" dirty="0">
                <a:solidFill>
                  <a:schemeClr val="hlink"/>
                </a:solidFill>
                <a:hlinkClick r:id="rId5"/>
              </a:rPr>
              <a:t>Badí‘ Calendar Tools</a:t>
            </a:r>
            <a:r>
              <a:rPr lang="en-GB" dirty="0"/>
              <a:t> page.</a:t>
            </a:r>
          </a:p>
        </p:txBody>
      </p:sp>
      <p:sp>
        <p:nvSpPr>
          <p:cNvPr id="183" name="Shape 183"/>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More Information</a:t>
            </a:r>
          </a:p>
        </p:txBody>
      </p:sp>
    </p:spTree>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References</a:t>
            </a:r>
          </a:p>
        </p:txBody>
      </p:sp>
      <p:sp>
        <p:nvSpPr>
          <p:cNvPr id="189" name="Shape 189"/>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Trebuchet MS"/>
              <a:buAutoNum type="arabicPeriod"/>
            </a:pPr>
            <a:r>
              <a:rPr lang="en-GB" dirty="0"/>
              <a:t>10 July 2014 Message to the Bahá'ís of the World, Universal House of Justice (</a:t>
            </a:r>
            <a:r>
              <a:rPr lang="en-GB" u="sng" dirty="0">
                <a:solidFill>
                  <a:schemeClr val="hlink"/>
                </a:solidFill>
                <a:hlinkClick r:id="rId3"/>
              </a:rPr>
              <a:t>link</a:t>
            </a:r>
            <a:r>
              <a:rPr lang="en-GB" dirty="0"/>
              <a:t>)</a:t>
            </a:r>
          </a:p>
          <a:p>
            <a:pPr marL="457200" lvl="0" indent="-431800" rtl="0">
              <a:spcBef>
                <a:spcPts val="0"/>
              </a:spcBef>
              <a:buClr>
                <a:schemeClr val="dk2"/>
              </a:buClr>
              <a:buSzPct val="100000"/>
              <a:buFont typeface="Trebuchet MS"/>
              <a:buAutoNum type="arabicPeriod"/>
            </a:pPr>
            <a:r>
              <a:rPr lang="en-GB" dirty="0"/>
              <a:t>“Du’a al-Baha’” by Imám Báqir (</a:t>
            </a:r>
            <a:r>
              <a:rPr lang="en-GB" u="sng" dirty="0">
                <a:solidFill>
                  <a:schemeClr val="hlink"/>
                </a:solidFill>
                <a:hlinkClick r:id="rId4"/>
              </a:rPr>
              <a:t>link</a:t>
            </a:r>
            <a:r>
              <a:rPr lang="en-GB" dirty="0"/>
              <a:t>)</a:t>
            </a:r>
          </a:p>
          <a:p>
            <a:pPr marL="457200" lvl="0" indent="-431800" rtl="0">
              <a:spcBef>
                <a:spcPts val="0"/>
              </a:spcBef>
              <a:buClr>
                <a:schemeClr val="dk2"/>
              </a:buClr>
              <a:buSzPct val="100000"/>
              <a:buFont typeface="Trebuchet MS"/>
              <a:buAutoNum type="arabicPeriod"/>
            </a:pPr>
            <a:r>
              <a:rPr lang="en-GB" dirty="0"/>
              <a:t>“Gate of the Heart” by Nader Saiedi (</a:t>
            </a:r>
            <a:r>
              <a:rPr lang="en-GB" u="sng" dirty="0">
                <a:solidFill>
                  <a:schemeClr val="hlink"/>
                </a:solidFill>
                <a:hlinkClick r:id="rId5"/>
              </a:rPr>
              <a:t>link</a:t>
            </a:r>
            <a:r>
              <a:rPr lang="en-GB" dirty="0"/>
              <a:t>)</a:t>
            </a:r>
          </a:p>
          <a:p>
            <a:pPr marL="457200" lvl="0" indent="-431800" rtl="0">
              <a:spcBef>
                <a:spcPts val="0"/>
              </a:spcBef>
              <a:buClr>
                <a:schemeClr val="dk2"/>
              </a:buClr>
              <a:buSzPct val="100000"/>
              <a:buFont typeface="Trebuchet MS"/>
              <a:buAutoNum type="arabicPeriod"/>
            </a:pPr>
            <a:r>
              <a:rPr lang="en-GB" dirty="0"/>
              <a:t>“</a:t>
            </a:r>
            <a:r>
              <a:rPr lang="en-GB" dirty="0" smtClean="0"/>
              <a:t>Kitáb-i-Aqdas</a:t>
            </a:r>
            <a:r>
              <a:rPr lang="en-GB" dirty="0"/>
              <a:t>”, paragraph 110 and note 138 (</a:t>
            </a:r>
            <a:r>
              <a:rPr lang="en-GB" u="sng" dirty="0">
                <a:solidFill>
                  <a:schemeClr val="hlink"/>
                </a:solidFill>
                <a:hlinkClick r:id="rId6"/>
              </a:rPr>
              <a:t>link</a:t>
            </a:r>
            <a:r>
              <a:rPr lang="en-GB" dirty="0"/>
              <a:t>)</a:t>
            </a:r>
          </a:p>
          <a:p>
            <a:pPr marL="457200" lvl="0" indent="-431800">
              <a:spcBef>
                <a:spcPts val="0"/>
              </a:spcBef>
              <a:buClr>
                <a:schemeClr val="dk2"/>
              </a:buClr>
              <a:buSzPct val="100000"/>
              <a:buFont typeface="Trebuchet MS"/>
              <a:buAutoNum type="arabicPeriod"/>
            </a:pPr>
            <a:r>
              <a:rPr lang="en-GB" dirty="0"/>
              <a:t>Islamic calendars for </a:t>
            </a:r>
            <a:r>
              <a:rPr lang="en-GB" u="sng" dirty="0">
                <a:solidFill>
                  <a:schemeClr val="hlink"/>
                </a:solidFill>
                <a:hlinkClick r:id="rId7"/>
              </a:rPr>
              <a:t>1817</a:t>
            </a:r>
            <a:r>
              <a:rPr lang="en-GB" dirty="0"/>
              <a:t> and </a:t>
            </a:r>
            <a:r>
              <a:rPr lang="en-GB" u="sng" dirty="0">
                <a:solidFill>
                  <a:schemeClr val="hlink"/>
                </a:solidFill>
                <a:hlinkClick r:id="rId8"/>
              </a:rPr>
              <a:t>1819</a:t>
            </a:r>
            <a:r>
              <a:rPr lang="en-GB" dirty="0"/>
              <a:t>.</a:t>
            </a:r>
          </a:p>
        </p:txBody>
      </p:sp>
    </p:spTree>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Each year has 19 months of 19 days.</a:t>
            </a:r>
          </a:p>
          <a:p>
            <a:pPr marL="457200" lvl="0" indent="-431800" rtl="0">
              <a:spcBef>
                <a:spcPts val="0"/>
              </a:spcBef>
              <a:buClr>
                <a:schemeClr val="dk2"/>
              </a:buClr>
              <a:buSzPct val="100000"/>
              <a:buFont typeface="Arial"/>
              <a:buChar char="●"/>
            </a:pPr>
            <a:r>
              <a:rPr lang="en-GB" dirty="0"/>
              <a:t>The days of each month have the same names as the months of the year.</a:t>
            </a:r>
          </a:p>
          <a:p>
            <a:pPr marL="457200" lvl="0" indent="-431800" rtl="0">
              <a:spcBef>
                <a:spcPts val="0"/>
              </a:spcBef>
              <a:buClr>
                <a:schemeClr val="dk2"/>
              </a:buClr>
              <a:buSzPct val="100000"/>
              <a:buFont typeface="Arial"/>
              <a:buChar char="●"/>
            </a:pPr>
            <a:r>
              <a:rPr lang="en-GB" dirty="0"/>
              <a:t>The Báb named them according to the verses of the “Prayer of Glory” — an early Islamic prayer.</a:t>
            </a:r>
            <a:r>
              <a:rPr lang="en-GB" baseline="30000" dirty="0"/>
              <a:t>2</a:t>
            </a:r>
          </a:p>
          <a:p>
            <a:pPr marL="457200" lvl="0" indent="-431800" rtl="0">
              <a:spcBef>
                <a:spcPts val="0"/>
              </a:spcBef>
              <a:buClr>
                <a:schemeClr val="dk2"/>
              </a:buClr>
              <a:buSzPct val="100000"/>
              <a:buFont typeface="Arial"/>
              <a:buChar char="●"/>
            </a:pPr>
            <a:r>
              <a:rPr lang="en-GB" dirty="0"/>
              <a:t>The following slide lists the months, along with a translation of each.</a:t>
            </a:r>
          </a:p>
          <a:p>
            <a:pPr lvl="0" rtl="0">
              <a:spcBef>
                <a:spcPts val="0"/>
              </a:spcBef>
              <a:buNone/>
            </a:pPr>
            <a:endParaRPr dirty="0"/>
          </a:p>
          <a:p>
            <a:pPr>
              <a:spcBef>
                <a:spcPts val="0"/>
              </a:spcBef>
              <a:buNone/>
            </a:pPr>
            <a:endParaRPr dirty="0"/>
          </a:p>
        </p:txBody>
      </p:sp>
      <p:sp>
        <p:nvSpPr>
          <p:cNvPr id="62" name="Shape 62"/>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What does the calendar look like?</a:t>
            </a: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827584" y="1658990"/>
            <a:ext cx="4038599" cy="4840199"/>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GB" dirty="0"/>
              <a:t>1 Bahá (Splendour)</a:t>
            </a:r>
          </a:p>
          <a:p>
            <a:pPr lvl="0" rtl="0">
              <a:spcBef>
                <a:spcPts val="0"/>
              </a:spcBef>
              <a:buClr>
                <a:schemeClr val="dk1"/>
              </a:buClr>
              <a:buSzPct val="39285"/>
              <a:buFont typeface="Arial"/>
              <a:buNone/>
            </a:pPr>
            <a:r>
              <a:rPr lang="en-GB" dirty="0"/>
              <a:t>2 Jalál (Glory)</a:t>
            </a:r>
          </a:p>
          <a:p>
            <a:pPr lvl="0" rtl="0">
              <a:spcBef>
                <a:spcPts val="0"/>
              </a:spcBef>
              <a:buClr>
                <a:schemeClr val="dk1"/>
              </a:buClr>
              <a:buSzPct val="39285"/>
              <a:buFont typeface="Arial"/>
              <a:buNone/>
            </a:pPr>
            <a:r>
              <a:rPr lang="en-GB" dirty="0"/>
              <a:t>3 Jamál (Beauty)</a:t>
            </a:r>
          </a:p>
          <a:p>
            <a:pPr lvl="0" rtl="0">
              <a:spcBef>
                <a:spcPts val="0"/>
              </a:spcBef>
              <a:buClr>
                <a:schemeClr val="dk1"/>
              </a:buClr>
              <a:buSzPct val="39285"/>
              <a:buFont typeface="Arial"/>
              <a:buNone/>
            </a:pPr>
            <a:r>
              <a:rPr lang="en-GB" dirty="0"/>
              <a:t>4 ‘Azamat (Grandeur)</a:t>
            </a:r>
          </a:p>
          <a:p>
            <a:pPr lvl="0" rtl="0">
              <a:spcBef>
                <a:spcPts val="0"/>
              </a:spcBef>
              <a:buClr>
                <a:schemeClr val="dk1"/>
              </a:buClr>
              <a:buSzPct val="39285"/>
              <a:buFont typeface="Arial"/>
              <a:buNone/>
            </a:pPr>
            <a:r>
              <a:rPr lang="en-GB" dirty="0"/>
              <a:t>5 Núr (Light)</a:t>
            </a:r>
          </a:p>
          <a:p>
            <a:pPr lvl="0" rtl="0">
              <a:spcBef>
                <a:spcPts val="0"/>
              </a:spcBef>
              <a:buClr>
                <a:schemeClr val="dk1"/>
              </a:buClr>
              <a:buSzPct val="39285"/>
              <a:buFont typeface="Arial"/>
              <a:buNone/>
            </a:pPr>
            <a:r>
              <a:rPr lang="en-GB" dirty="0"/>
              <a:t>6 Raḥmat (Mercy)</a:t>
            </a:r>
          </a:p>
          <a:p>
            <a:pPr lvl="0" rtl="0">
              <a:spcBef>
                <a:spcPts val="0"/>
              </a:spcBef>
              <a:buClr>
                <a:schemeClr val="dk1"/>
              </a:buClr>
              <a:buSzPct val="39285"/>
              <a:buFont typeface="Arial"/>
              <a:buNone/>
            </a:pPr>
            <a:r>
              <a:rPr lang="en-GB" dirty="0"/>
              <a:t>7 Kalimát (Words)</a:t>
            </a:r>
          </a:p>
          <a:p>
            <a:pPr lvl="0" rtl="0">
              <a:spcBef>
                <a:spcPts val="0"/>
              </a:spcBef>
              <a:buClr>
                <a:schemeClr val="dk1"/>
              </a:buClr>
              <a:buSzPct val="39285"/>
              <a:buFont typeface="Arial"/>
              <a:buNone/>
            </a:pPr>
            <a:r>
              <a:rPr lang="en-GB" dirty="0"/>
              <a:t>8 Kamál (Perfection)</a:t>
            </a:r>
          </a:p>
          <a:p>
            <a:pPr lvl="0" rtl="0">
              <a:spcBef>
                <a:spcPts val="0"/>
              </a:spcBef>
              <a:buClr>
                <a:schemeClr val="dk1"/>
              </a:buClr>
              <a:buSzPct val="39285"/>
              <a:buFont typeface="Arial"/>
              <a:buNone/>
            </a:pPr>
            <a:r>
              <a:rPr lang="en-GB" dirty="0"/>
              <a:t>9 Asmá’ (Names)</a:t>
            </a:r>
          </a:p>
          <a:p>
            <a:pPr>
              <a:spcBef>
                <a:spcPts val="0"/>
              </a:spcBef>
              <a:buNone/>
            </a:pPr>
            <a:endParaRPr dirty="0"/>
          </a:p>
        </p:txBody>
      </p:sp>
      <p:sp>
        <p:nvSpPr>
          <p:cNvPr id="68" name="Shape 68"/>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Names of the Badí‘ </a:t>
            </a:r>
            <a:r>
              <a:rPr lang="en-GB" dirty="0" smtClean="0"/>
              <a:t>months/days</a:t>
            </a:r>
            <a:endParaRPr lang="en-GB" dirty="0"/>
          </a:p>
        </p:txBody>
      </p:sp>
      <p:sp>
        <p:nvSpPr>
          <p:cNvPr id="69" name="Shape 69"/>
          <p:cNvSpPr txBox="1">
            <a:spLocks noGrp="1"/>
          </p:cNvSpPr>
          <p:nvPr>
            <p:ph type="body" idx="2"/>
          </p:nvPr>
        </p:nvSpPr>
        <p:spPr>
          <a:xfrm>
            <a:off x="4648200" y="1658990"/>
            <a:ext cx="4038599" cy="4840199"/>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GB" dirty="0"/>
              <a:t>10 ‘Izzat (Might)</a:t>
            </a:r>
          </a:p>
          <a:p>
            <a:pPr lvl="0" rtl="0">
              <a:spcBef>
                <a:spcPts val="0"/>
              </a:spcBef>
              <a:buClr>
                <a:schemeClr val="dk1"/>
              </a:buClr>
              <a:buSzPct val="39285"/>
              <a:buFont typeface="Arial"/>
              <a:buNone/>
            </a:pPr>
            <a:r>
              <a:rPr lang="en-GB" dirty="0"/>
              <a:t>11 Mashíyyat (Will)</a:t>
            </a:r>
          </a:p>
          <a:p>
            <a:pPr lvl="0" rtl="0">
              <a:spcBef>
                <a:spcPts val="0"/>
              </a:spcBef>
              <a:buClr>
                <a:schemeClr val="dk1"/>
              </a:buClr>
              <a:buSzPct val="39285"/>
              <a:buFont typeface="Arial"/>
              <a:buNone/>
            </a:pPr>
            <a:r>
              <a:rPr lang="en-GB" dirty="0"/>
              <a:t>12 ‘Ilm (Knowledge)</a:t>
            </a:r>
          </a:p>
          <a:p>
            <a:pPr lvl="0" rtl="0">
              <a:spcBef>
                <a:spcPts val="0"/>
              </a:spcBef>
              <a:buClr>
                <a:schemeClr val="dk1"/>
              </a:buClr>
              <a:buSzPct val="39285"/>
              <a:buFont typeface="Arial"/>
              <a:buNone/>
            </a:pPr>
            <a:r>
              <a:rPr lang="en-GB" dirty="0"/>
              <a:t>13 Qudrat (Power)</a:t>
            </a:r>
          </a:p>
          <a:p>
            <a:pPr lvl="0" rtl="0">
              <a:spcBef>
                <a:spcPts val="0"/>
              </a:spcBef>
              <a:buClr>
                <a:schemeClr val="dk1"/>
              </a:buClr>
              <a:buSzPct val="39285"/>
              <a:buFont typeface="Arial"/>
              <a:buNone/>
            </a:pPr>
            <a:r>
              <a:rPr lang="en-GB" dirty="0"/>
              <a:t>14 Qawl (Speech)</a:t>
            </a:r>
          </a:p>
          <a:p>
            <a:pPr lvl="0" rtl="0">
              <a:spcBef>
                <a:spcPts val="0"/>
              </a:spcBef>
              <a:buClr>
                <a:schemeClr val="dk1"/>
              </a:buClr>
              <a:buSzPct val="39285"/>
              <a:buFont typeface="Arial"/>
              <a:buNone/>
            </a:pPr>
            <a:r>
              <a:rPr lang="en-GB" dirty="0"/>
              <a:t>15 Masá’il (Questions)</a:t>
            </a:r>
          </a:p>
          <a:p>
            <a:pPr lvl="0" rtl="0">
              <a:spcBef>
                <a:spcPts val="0"/>
              </a:spcBef>
              <a:buClr>
                <a:schemeClr val="dk1"/>
              </a:buClr>
              <a:buSzPct val="39285"/>
              <a:buFont typeface="Arial"/>
              <a:buNone/>
            </a:pPr>
            <a:r>
              <a:rPr lang="en-GB" dirty="0"/>
              <a:t>16 Sharaf (Honour)</a:t>
            </a:r>
          </a:p>
          <a:p>
            <a:pPr lvl="0" rtl="0">
              <a:spcBef>
                <a:spcPts val="0"/>
              </a:spcBef>
              <a:buClr>
                <a:schemeClr val="dk1"/>
              </a:buClr>
              <a:buSzPct val="39285"/>
              <a:buFont typeface="Arial"/>
              <a:buNone/>
            </a:pPr>
            <a:r>
              <a:rPr lang="en-GB" dirty="0"/>
              <a:t>17 Sulṭán (Sovereignty)</a:t>
            </a:r>
          </a:p>
          <a:p>
            <a:pPr lvl="0" rtl="0">
              <a:spcBef>
                <a:spcPts val="0"/>
              </a:spcBef>
              <a:buClr>
                <a:schemeClr val="dk1"/>
              </a:buClr>
              <a:buSzPct val="39285"/>
              <a:buFont typeface="Arial"/>
              <a:buNone/>
            </a:pPr>
            <a:r>
              <a:rPr lang="en-GB" dirty="0"/>
              <a:t>18 Mulk (Dominion)</a:t>
            </a:r>
          </a:p>
          <a:p>
            <a:pPr lvl="0" rtl="0">
              <a:spcBef>
                <a:spcPts val="0"/>
              </a:spcBef>
              <a:buClr>
                <a:schemeClr val="dk1"/>
              </a:buClr>
              <a:buSzPct val="39285"/>
              <a:buFont typeface="Arial"/>
              <a:buNone/>
            </a:pPr>
            <a:r>
              <a:rPr lang="en-GB" dirty="0"/>
              <a:t>19 ‘Alá’ (Loftiness)</a:t>
            </a:r>
          </a:p>
          <a:p>
            <a:pPr lvl="0" rtl="0">
              <a:spcBef>
                <a:spcPts val="0"/>
              </a:spcBef>
              <a:buClr>
                <a:schemeClr val="dk1"/>
              </a:buClr>
              <a:buFont typeface="Arial"/>
              <a:buNone/>
            </a:pPr>
            <a:endParaRPr dirty="0"/>
          </a:p>
          <a:p>
            <a:pPr>
              <a:spcBef>
                <a:spcPts val="0"/>
              </a:spcBef>
              <a:buNone/>
            </a:pPr>
            <a:endParaRPr dirty="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The year begins on the day in Tehran (Iran) when the vernal equinox occurs on Earth — the start of spring in the northern hemisphere. The exact times are pre-calculated and published years in advance.</a:t>
            </a:r>
          </a:p>
          <a:p>
            <a:pPr marL="457200" lvl="0" indent="-431800" rtl="0">
              <a:spcBef>
                <a:spcPts val="0"/>
              </a:spcBef>
              <a:buClr>
                <a:schemeClr val="dk2"/>
              </a:buClr>
              <a:buSzPct val="100000"/>
              <a:buFont typeface="Arial"/>
              <a:buChar char="●"/>
            </a:pPr>
            <a:r>
              <a:rPr lang="en-GB" dirty="0"/>
              <a:t>The first day of the year is called Naw-Rúz (“New Day”) and is the first Holy Day in the Bahá'í Faith.</a:t>
            </a:r>
          </a:p>
          <a:p>
            <a:pPr lvl="0" rtl="0">
              <a:spcBef>
                <a:spcPts val="0"/>
              </a:spcBef>
              <a:buNone/>
            </a:pPr>
            <a:endParaRPr dirty="0"/>
          </a:p>
        </p:txBody>
      </p:sp>
      <p:sp>
        <p:nvSpPr>
          <p:cNvPr id="75" name="Shape 75"/>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When does the year start?</a:t>
            </a: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Bahá’u’lláh fixed year 1 of the calendar to be the year when the Báb made His Declaration.</a:t>
            </a:r>
          </a:p>
          <a:p>
            <a:pPr marL="457200" lvl="0" indent="-431800">
              <a:spcBef>
                <a:spcPts val="0"/>
              </a:spcBef>
              <a:buClr>
                <a:schemeClr val="dk2"/>
              </a:buClr>
              <a:buSzPct val="100000"/>
              <a:buFont typeface="Arial"/>
              <a:buChar char="●"/>
            </a:pPr>
            <a:r>
              <a:rPr lang="en-GB" dirty="0"/>
              <a:t>The first day of the first year coincided with the Gregorian calendar date of March 21, 1844.</a:t>
            </a:r>
          </a:p>
        </p:txBody>
      </p:sp>
      <p:sp>
        <p:nvSpPr>
          <p:cNvPr id="81" name="Shape 81"/>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When did the calendar begin?</a:t>
            </a: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19 months of 19 days totals 361 days.</a:t>
            </a:r>
          </a:p>
          <a:p>
            <a:pPr marL="457200" lvl="0" indent="-431800" rtl="0">
              <a:spcBef>
                <a:spcPts val="0"/>
              </a:spcBef>
              <a:buClr>
                <a:schemeClr val="dk2"/>
              </a:buClr>
              <a:buSzPct val="100000"/>
              <a:buFont typeface="Arial"/>
              <a:buChar char="●"/>
            </a:pPr>
            <a:r>
              <a:rPr lang="en-GB" dirty="0"/>
              <a:t>However, a solar year currently has approximately 365.2425 days.</a:t>
            </a:r>
          </a:p>
          <a:p>
            <a:pPr marL="457200" lvl="0" indent="-431800" rtl="0">
              <a:spcBef>
                <a:spcPts val="0"/>
              </a:spcBef>
              <a:buClr>
                <a:schemeClr val="dk2"/>
              </a:buClr>
              <a:buSzPct val="100000"/>
              <a:buFont typeface="Arial"/>
              <a:buChar char="●"/>
            </a:pPr>
            <a:r>
              <a:rPr lang="en-GB" dirty="0"/>
              <a:t>An extra 4 or 5 days are added between months 18 and 19, and are called “Ayyám-i-Há” (“Days of Há”, Há = 5).</a:t>
            </a:r>
          </a:p>
          <a:p>
            <a:pPr marL="457200" lvl="0" indent="-431800" rtl="0">
              <a:spcBef>
                <a:spcPts val="0"/>
              </a:spcBef>
              <a:buClr>
                <a:schemeClr val="dk2"/>
              </a:buClr>
              <a:buSzPct val="100000"/>
              <a:buFont typeface="Arial"/>
              <a:buChar char="●"/>
            </a:pPr>
            <a:r>
              <a:rPr lang="en-GB" dirty="0"/>
              <a:t>The length of Ayyám-i-Há is determined according to when the next Naw-Rúz occurs.</a:t>
            </a:r>
          </a:p>
        </p:txBody>
      </p:sp>
      <p:sp>
        <p:nvSpPr>
          <p:cNvPr id="87" name="Shape 87"/>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How many days are in the year?</a:t>
            </a:r>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spcBef>
                <a:spcPts val="0"/>
              </a:spcBef>
              <a:buClr>
                <a:schemeClr val="dk2"/>
              </a:buClr>
              <a:buSzPct val="100000"/>
              <a:buFont typeface="Arial"/>
              <a:buChar char="●"/>
            </a:pPr>
            <a:r>
              <a:rPr lang="en-GB" dirty="0"/>
              <a:t>The Báb grouped years into sets of 19 and called the set a “Váhid” (“Unity”). He gave each year in the Váhid a unique name.</a:t>
            </a:r>
          </a:p>
          <a:p>
            <a:pPr marL="457200" lvl="0" indent="-431800" rtl="0">
              <a:spcBef>
                <a:spcPts val="0"/>
              </a:spcBef>
              <a:buClr>
                <a:schemeClr val="dk2"/>
              </a:buClr>
              <a:buSzPct val="100000"/>
              <a:buFont typeface="Arial"/>
              <a:buChar char="●"/>
            </a:pPr>
            <a:r>
              <a:rPr lang="en-GB" dirty="0"/>
              <a:t>He also grouped Váhids in sets of </a:t>
            </a:r>
            <a:r>
              <a:rPr lang="en-GB" dirty="0" smtClean="0"/>
              <a:t>19 </a:t>
            </a:r>
            <a:r>
              <a:rPr lang="en-GB" dirty="0"/>
              <a:t>and called the set a “Kull-i-Shay’” (“All Things”).</a:t>
            </a:r>
          </a:p>
          <a:p>
            <a:pPr marL="457200" lvl="0" indent="-431800" rtl="0">
              <a:spcBef>
                <a:spcPts val="0"/>
              </a:spcBef>
              <a:buClr>
                <a:schemeClr val="dk2"/>
              </a:buClr>
              <a:buSzPct val="100000"/>
              <a:buFont typeface="Arial"/>
              <a:buChar char="●"/>
            </a:pPr>
            <a:r>
              <a:rPr lang="en-GB" dirty="0"/>
              <a:t>Year 172 (from March 2015 AD) is the first year of the 10</a:t>
            </a:r>
            <a:r>
              <a:rPr lang="en-GB" baseline="30000" dirty="0"/>
              <a:t>th</a:t>
            </a:r>
            <a:r>
              <a:rPr lang="en-GB" dirty="0"/>
              <a:t> Váhid of the first Kull-i-Shay’.</a:t>
            </a:r>
          </a:p>
          <a:p>
            <a:pPr lvl="0">
              <a:spcBef>
                <a:spcPts val="0"/>
              </a:spcBef>
              <a:buNone/>
            </a:pPr>
            <a:endParaRPr dirty="0"/>
          </a:p>
        </p:txBody>
      </p:sp>
      <p:sp>
        <p:nvSpPr>
          <p:cNvPr id="93" name="Shape 93"/>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How are years grouped?</a:t>
            </a: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1654300" y="1659000"/>
            <a:ext cx="2612999" cy="4840199"/>
          </a:xfrm>
          <a:prstGeom prst="rect">
            <a:avLst/>
          </a:prstGeom>
        </p:spPr>
        <p:txBody>
          <a:bodyPr lIns="91425" tIns="91425" rIns="91425" bIns="91425" anchor="t" anchorCtr="0">
            <a:noAutofit/>
          </a:bodyPr>
          <a:lstStyle/>
          <a:p>
            <a:pPr lvl="0" rtl="0">
              <a:spcBef>
                <a:spcPts val="0"/>
              </a:spcBef>
              <a:buNone/>
            </a:pPr>
            <a:r>
              <a:rPr lang="en-GB" dirty="0"/>
              <a:t>19 days</a:t>
            </a:r>
          </a:p>
          <a:p>
            <a:pPr lvl="0" rtl="0">
              <a:spcBef>
                <a:spcPts val="0"/>
              </a:spcBef>
              <a:buNone/>
            </a:pPr>
            <a:r>
              <a:rPr lang="en-GB" dirty="0"/>
              <a:t>19 months</a:t>
            </a:r>
          </a:p>
          <a:p>
            <a:pPr lvl="0" rtl="0">
              <a:spcBef>
                <a:spcPts val="0"/>
              </a:spcBef>
              <a:buNone/>
            </a:pPr>
            <a:r>
              <a:rPr lang="en-GB" dirty="0"/>
              <a:t>19 years</a:t>
            </a:r>
          </a:p>
          <a:p>
            <a:pPr lvl="0">
              <a:spcBef>
                <a:spcPts val="0"/>
              </a:spcBef>
              <a:buNone/>
            </a:pPr>
            <a:r>
              <a:rPr lang="en-GB" dirty="0"/>
              <a:t>19 Váhids </a:t>
            </a:r>
          </a:p>
        </p:txBody>
      </p:sp>
      <p:sp>
        <p:nvSpPr>
          <p:cNvPr id="99" name="Shape 99"/>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spcBef>
                <a:spcPts val="0"/>
              </a:spcBef>
              <a:buNone/>
            </a:pPr>
            <a:r>
              <a:rPr lang="en-GB" dirty="0"/>
              <a:t>Groups of Nineteen</a:t>
            </a:r>
          </a:p>
        </p:txBody>
      </p:sp>
      <p:sp>
        <p:nvSpPr>
          <p:cNvPr id="100" name="Shape 100"/>
          <p:cNvSpPr txBox="1">
            <a:spLocks noGrp="1"/>
          </p:cNvSpPr>
          <p:nvPr>
            <p:ph type="body" idx="2"/>
          </p:nvPr>
        </p:nvSpPr>
        <p:spPr>
          <a:xfrm>
            <a:off x="3384900" y="1659000"/>
            <a:ext cx="4920900" cy="4840199"/>
          </a:xfrm>
          <a:prstGeom prst="rect">
            <a:avLst/>
          </a:prstGeom>
        </p:spPr>
        <p:txBody>
          <a:bodyPr lIns="91425" tIns="91425" rIns="91425" bIns="91425" anchor="t" anchorCtr="0">
            <a:noAutofit/>
          </a:bodyPr>
          <a:lstStyle/>
          <a:p>
            <a:pPr rtl="0">
              <a:spcBef>
                <a:spcPts val="0"/>
              </a:spcBef>
              <a:buNone/>
            </a:pPr>
            <a:r>
              <a:rPr lang="en-GB" dirty="0"/>
              <a:t>→ 1 month</a:t>
            </a:r>
          </a:p>
          <a:p>
            <a:pPr rtl="0">
              <a:spcBef>
                <a:spcPts val="0"/>
              </a:spcBef>
              <a:buNone/>
            </a:pPr>
            <a:r>
              <a:rPr lang="en-GB" dirty="0"/>
              <a:t>→ 1 year</a:t>
            </a:r>
          </a:p>
          <a:p>
            <a:pPr rtl="0">
              <a:spcBef>
                <a:spcPts val="0"/>
              </a:spcBef>
              <a:buNone/>
            </a:pPr>
            <a:r>
              <a:rPr lang="en-GB" dirty="0"/>
              <a:t>→ 1 Váhid</a:t>
            </a:r>
          </a:p>
          <a:p>
            <a:pPr>
              <a:spcBef>
                <a:spcPts val="0"/>
              </a:spcBef>
              <a:buNone/>
            </a:pPr>
            <a:r>
              <a:rPr lang="en-GB" dirty="0"/>
              <a:t>→ 1 Kull-i-shay’ (361 years)</a:t>
            </a:r>
          </a:p>
        </p:txBody>
      </p:sp>
    </p:spTree>
  </p:cSld>
  <p:clrMapOvr>
    <a:masterClrMapping/>
  </p:clrMapOvr>
  <p:transition spd="slow">
    <p:wipe dir="d"/>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1258</Words>
  <Application>Microsoft Office PowerPoint</Application>
  <PresentationFormat>Экран (4:3)</PresentationFormat>
  <Paragraphs>134</Paragraphs>
  <Slides>23</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wave</vt:lpstr>
      <vt:lpstr>The Badí‘ Calendar</vt:lpstr>
      <vt:lpstr>Where did it come from?</vt:lpstr>
      <vt:lpstr>What does the calendar look like?</vt:lpstr>
      <vt:lpstr>Names of the Badí‘ months/days</vt:lpstr>
      <vt:lpstr>When does the year start?</vt:lpstr>
      <vt:lpstr>When did the calendar begin?</vt:lpstr>
      <vt:lpstr>How many days are in the year?</vt:lpstr>
      <vt:lpstr>How are years grouped?</vt:lpstr>
      <vt:lpstr>Groups of Nineteen</vt:lpstr>
      <vt:lpstr>Are there other groupings?</vt:lpstr>
      <vt:lpstr>When does the day start?</vt:lpstr>
      <vt:lpstr>When are the Bahá'í Holy Days?</vt:lpstr>
      <vt:lpstr>When are the birthdays of the Báb and Bahá’u’lláh? (part 1)</vt:lpstr>
      <vt:lpstr>When are the birthdays of the Báb and Bahá’u’lláh? (part 2)</vt:lpstr>
      <vt:lpstr>What other Holy Days changed?</vt:lpstr>
      <vt:lpstr>The Bahá'í Holy Days</vt:lpstr>
      <vt:lpstr>Is the Badí‘ calendar independent?</vt:lpstr>
      <vt:lpstr>Visualizing a year (version 1)</vt:lpstr>
      <vt:lpstr>Visualizing a year (version 2)</vt:lpstr>
      <vt:lpstr>Visualizing a year (version 3)</vt:lpstr>
      <vt:lpstr>Visualizing a year (version 4)</vt:lpstr>
      <vt:lpstr>More Information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Badí‘ Calendar</dc:title>
  <dc:creator>Vladimir Chupin</dc:creator>
  <cp:lastModifiedBy>Vladimir Chupin</cp:lastModifiedBy>
  <cp:revision>3</cp:revision>
  <dcterms:modified xsi:type="dcterms:W3CDTF">2015-03-07T11:51:26Z</dcterms:modified>
</cp:coreProperties>
</file>